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7" r:id="rId12"/>
    <p:sldId id="268" r:id="rId13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4"/>
    </p:embeddedFont>
    <p:embeddedFont>
      <p:font typeface="Bahnschrift Condensed" panose="020B0502040204020203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 Extra Bold" panose="020B0604020202020204" charset="0"/>
      <p:regular r:id="rId21"/>
    </p:embeddedFont>
    <p:embeddedFont>
      <p:font typeface="Poppin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DA0"/>
    <a:srgbClr val="7D2EFF"/>
    <a:srgbClr val="FFFFFF"/>
    <a:srgbClr val="4B63B2"/>
    <a:srgbClr val="228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0883" y="3460457"/>
            <a:ext cx="8658857" cy="3175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Full Stack Development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3352800" y="959550"/>
            <a:ext cx="11734800" cy="75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Backend Languages and Frameworks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057B8E-5561-4B1D-BBAF-DBDE0C53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76700"/>
            <a:ext cx="2860118" cy="14835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C5F4C1E-9792-4359-A9DE-BC6D6D447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0199" y="4108944"/>
            <a:ext cx="1483591" cy="14835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1BA8B6-7AC3-4DF2-89CD-016501E4D66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9120551" y="4075870"/>
            <a:ext cx="3078485" cy="14835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FE55E5-9245-4503-B47D-3234CBA2376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5128826" y="3909533"/>
            <a:ext cx="1406574" cy="1384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B71F85-C3C1-402E-A14D-5DF7FEAA2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7353300"/>
            <a:ext cx="2270624" cy="1234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11C820-7F6A-42BC-B2B5-0A24EF60C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801" y="7060907"/>
            <a:ext cx="1483590" cy="1526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D075D-2F6D-4568-888C-AB31B7FC4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199" y="7156622"/>
            <a:ext cx="2209802" cy="1387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0A833D-6169-4E49-BA0D-052E3F67CF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8095" y="7215126"/>
            <a:ext cx="3178535" cy="13726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038600" y="1424397"/>
            <a:ext cx="9504619" cy="75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Database Management System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10">
            <a:extLst>
              <a:ext uri="{FF2B5EF4-FFF2-40B4-BE49-F238E27FC236}">
                <a16:creationId xmlns:a16="http://schemas.microsoft.com/office/drawing/2014/main" id="{52AA7A2D-0872-41F4-8B31-DF357718BEDC}"/>
              </a:ext>
            </a:extLst>
          </p:cNvPr>
          <p:cNvSpPr/>
          <p:nvPr/>
        </p:nvSpPr>
        <p:spPr>
          <a:xfrm>
            <a:off x="3124200" y="2799239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A555FE8D-27C9-40CC-BEB6-272F9108378C}"/>
              </a:ext>
            </a:extLst>
          </p:cNvPr>
          <p:cNvSpPr txBox="1"/>
          <p:nvPr/>
        </p:nvSpPr>
        <p:spPr>
          <a:xfrm>
            <a:off x="4752247" y="3369072"/>
            <a:ext cx="7668353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400" b="1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Addition of Data</a:t>
            </a: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7D18E824-7953-4ADA-8C05-279628C46688}"/>
              </a:ext>
            </a:extLst>
          </p:cNvPr>
          <p:cNvSpPr txBox="1"/>
          <p:nvPr/>
        </p:nvSpPr>
        <p:spPr>
          <a:xfrm>
            <a:off x="3269258" y="3072451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46892909-D302-4E68-8629-D00C35390BAC}"/>
              </a:ext>
            </a:extLst>
          </p:cNvPr>
          <p:cNvSpPr/>
          <p:nvPr/>
        </p:nvSpPr>
        <p:spPr>
          <a:xfrm>
            <a:off x="3650099" y="4572639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TextBox 14">
            <a:extLst>
              <a:ext uri="{FF2B5EF4-FFF2-40B4-BE49-F238E27FC236}">
                <a16:creationId xmlns:a16="http://schemas.microsoft.com/office/drawing/2014/main" id="{89AE4B8C-CA06-432D-85E3-F5515E304152}"/>
              </a:ext>
            </a:extLst>
          </p:cNvPr>
          <p:cNvSpPr txBox="1"/>
          <p:nvPr/>
        </p:nvSpPr>
        <p:spPr>
          <a:xfrm>
            <a:off x="5334000" y="5121672"/>
            <a:ext cx="6990054" cy="326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b="1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Retrieval of Data</a:t>
            </a:r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AC6F3376-B631-47A9-8A4A-630B4629613C}"/>
              </a:ext>
            </a:extLst>
          </p:cNvPr>
          <p:cNvSpPr txBox="1"/>
          <p:nvPr/>
        </p:nvSpPr>
        <p:spPr>
          <a:xfrm>
            <a:off x="3795157" y="4845851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166B66C6-F5E3-45DC-AF1B-C0971F4775F9}"/>
              </a:ext>
            </a:extLst>
          </p:cNvPr>
          <p:cNvSpPr/>
          <p:nvPr/>
        </p:nvSpPr>
        <p:spPr>
          <a:xfrm>
            <a:off x="3650099" y="634932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5513DBDA-97CF-4AE8-8B37-AD3FA10DBB88}"/>
              </a:ext>
            </a:extLst>
          </p:cNvPr>
          <p:cNvSpPr txBox="1"/>
          <p:nvPr/>
        </p:nvSpPr>
        <p:spPr>
          <a:xfrm>
            <a:off x="5410200" y="6804864"/>
            <a:ext cx="5768345" cy="32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b="1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Manipulation/Deletion of Data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AF338FEF-4A8B-49EB-A997-E81D81842873}"/>
              </a:ext>
            </a:extLst>
          </p:cNvPr>
          <p:cNvSpPr txBox="1"/>
          <p:nvPr/>
        </p:nvSpPr>
        <p:spPr>
          <a:xfrm>
            <a:off x="3795157" y="6622532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CFB2BC32-4C82-45A7-9EE6-B975BCEBCDCB}"/>
              </a:ext>
            </a:extLst>
          </p:cNvPr>
          <p:cNvSpPr txBox="1"/>
          <p:nvPr/>
        </p:nvSpPr>
        <p:spPr>
          <a:xfrm>
            <a:off x="9521340" y="731366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DF1541D-0BFE-4A01-AA35-0931A57B3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92069" y="2258154"/>
            <a:ext cx="6001548" cy="5353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4045248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823E44-EFE5-4CD1-8F8F-E565A95B246D}"/>
              </a:ext>
            </a:extLst>
          </p:cNvPr>
          <p:cNvSpPr txBox="1"/>
          <p:nvPr/>
        </p:nvSpPr>
        <p:spPr>
          <a:xfrm>
            <a:off x="3394574" y="3915293"/>
            <a:ext cx="5972616" cy="780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45DA0"/>
                </a:solidFill>
              </a:rPr>
              <a:t>What is full Stack?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45DA0"/>
                </a:solidFill>
              </a:rPr>
              <a:t>Front End Development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145DA0"/>
                </a:solidFill>
                <a:latin typeface="Bahnschrift Condensed" panose="020B0502040204020203" pitchFamily="34" charset="0"/>
              </a:rPr>
              <a:t>Front End Frameworks and libraries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45DA0"/>
                </a:solidFill>
              </a:rPr>
              <a:t>Back End Development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145DA0"/>
                </a:solidFill>
                <a:latin typeface="Bahnschrift Condensed" panose="020B0502040204020203" pitchFamily="34" charset="0"/>
              </a:rPr>
              <a:t>Back End Frameworks and libraries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45DA0"/>
                </a:solidFill>
              </a:rPr>
              <a:t>Database Management Systems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b="1" i="1" dirty="0">
              <a:solidFill>
                <a:srgbClr val="145DA0"/>
              </a:solidFill>
              <a:latin typeface="Bahnschrift Condensed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i="1" dirty="0">
              <a:solidFill>
                <a:srgbClr val="145DA0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7558" y="2590556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4394821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14313" y="1459818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A224A94-E6FF-4BC1-9F42-AABBDB51F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70" y="1193025"/>
            <a:ext cx="10021151" cy="662453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08C7D0-9F84-4BC9-BABE-654D50331F65}"/>
              </a:ext>
            </a:extLst>
          </p:cNvPr>
          <p:cNvSpPr/>
          <p:nvPr/>
        </p:nvSpPr>
        <p:spPr>
          <a:xfrm>
            <a:off x="2895600" y="7658100"/>
            <a:ext cx="4267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FULL STACK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6830" y="0"/>
            <a:ext cx="5021170" cy="10287000"/>
            <a:chOff x="0" y="0"/>
            <a:chExt cx="1322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2448" cy="2709333"/>
            </a:xfrm>
            <a:custGeom>
              <a:avLst/>
              <a:gdLst/>
              <a:ahLst/>
              <a:cxnLst/>
              <a:rect l="l" t="t" r="r" b="b"/>
              <a:pathLst>
                <a:path w="1322448" h="2709333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51669" y="393172"/>
            <a:ext cx="792250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b="1" u="none" strike="noStrike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Front End Development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4916" y="1619636"/>
            <a:ext cx="10321801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/>
              <a:t>Front end</a:t>
            </a:r>
            <a:r>
              <a:rPr lang="en-US" sz="3200" dirty="0"/>
              <a:t> refers to the part of a website or web application that users interact with directly</a:t>
            </a:r>
          </a:p>
          <a:p>
            <a:endParaRPr lang="en-US" sz="3200" dirty="0"/>
          </a:p>
          <a:p>
            <a:r>
              <a:rPr lang="en-US" sz="3200" dirty="0"/>
              <a:t>Front End Languages:-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HTML (</a:t>
            </a:r>
            <a:r>
              <a:rPr lang="en-US" sz="3200" b="1" dirty="0" err="1"/>
              <a:t>HyperText</a:t>
            </a:r>
            <a:r>
              <a:rPr lang="en-US" sz="3200" b="1" dirty="0"/>
              <a:t> Markup Language)</a:t>
            </a:r>
            <a:r>
              <a:rPr lang="en-US" sz="3200" dirty="0"/>
              <a:t> – Defines the structure of web pages.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CSS (Cascading Style Sheets)</a:t>
            </a:r>
            <a:r>
              <a:rPr lang="en-US" sz="3200" dirty="0"/>
              <a:t> – Styles the web pages (colors, layouts, fonts, animations)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JavaScript</a:t>
            </a:r>
            <a:r>
              <a:rPr lang="en-US" sz="3200" dirty="0"/>
              <a:t> – Adds interactivity and dynamic behavior.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57458" y="-15978"/>
            <a:ext cx="8030542" cy="10302977"/>
          </a:xfrm>
          <a:custGeom>
            <a:avLst/>
            <a:gdLst/>
            <a:ahLst/>
            <a:cxnLst/>
            <a:rect l="l" t="t" r="r" b="b"/>
            <a:pathLst>
              <a:path w="8606155" h="10286874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blipFill>
            <a:blip r:embed="rId2"/>
            <a:stretch>
              <a:fillRect l="-28002" r="-51461"/>
            </a:stretch>
          </a:blipFill>
        </p:spPr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AD3D6C3-2295-4E97-B063-CB7036CFD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60722"/>
            <a:ext cx="5943600" cy="34825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B7BF2-C46C-48D2-8B12-F7B45A0A8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" r="2504"/>
          <a:stretch/>
        </p:blipFill>
        <p:spPr>
          <a:xfrm>
            <a:off x="7924800" y="481046"/>
            <a:ext cx="9601200" cy="9324908"/>
          </a:xfrm>
          <a:prstGeom prst="rect">
            <a:avLst/>
          </a:prstGeom>
          <a:effectLst>
            <a:outerShdw blurRad="304800" dir="1140000" algn="ctr" rotWithShape="0">
              <a:srgbClr val="000000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CF6DF5-9039-42E1-A71F-E9A8D2B44C8C}"/>
              </a:ext>
            </a:extLst>
          </p:cNvPr>
          <p:cNvSpPr txBox="1"/>
          <p:nvPr/>
        </p:nvSpPr>
        <p:spPr>
          <a:xfrm>
            <a:off x="533400" y="3086100"/>
            <a:ext cx="6934200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All of these Applications that we see facilitates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Navigation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196574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264" y="3227047"/>
            <a:ext cx="5841799" cy="5146658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417025" y="1886201"/>
            <a:ext cx="7453950" cy="8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Front 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6686" y="7469272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b="1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HTML</a:t>
            </a:r>
            <a:endParaRPr lang="en-US" sz="2286" b="1" u="none" strike="noStrike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05294" y="7467677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b="1" u="none" strike="noStrike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96192" y="7451334"/>
            <a:ext cx="2877407" cy="3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286" b="1" u="none" strike="noStrike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Java Script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717102B-CD65-4B5A-A22B-F88932A7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58702"/>
            <a:ext cx="4883625" cy="33256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29FA12-6591-4E93-B611-BD5230ECC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570" y="3546548"/>
            <a:ext cx="4598857" cy="30253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89706B-AE7B-480D-859D-EB4FA948D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772" y="3722247"/>
            <a:ext cx="5183299" cy="33913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AB331F-5F1A-43BE-ADA9-B9948284C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021" y="3649897"/>
            <a:ext cx="5263579" cy="35038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852968"/>
            <a:ext cx="14586028" cy="5088907"/>
            <a:chOff x="0" y="0"/>
            <a:chExt cx="3841588" cy="13402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1588" cy="1340288"/>
            </a:xfrm>
            <a:custGeom>
              <a:avLst/>
              <a:gdLst/>
              <a:ahLst/>
              <a:cxnLst/>
              <a:rect l="l" t="t" r="r" b="b"/>
              <a:pathLst>
                <a:path w="3841588" h="13402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331265"/>
                  </a:lnTo>
                  <a:cubicBezTo>
                    <a:pt x="3841588" y="1336248"/>
                    <a:pt x="3837548" y="1340288"/>
                    <a:pt x="3832565" y="1340288"/>
                  </a:cubicBezTo>
                  <a:lnTo>
                    <a:pt x="9023" y="1340288"/>
                  </a:lnTo>
                  <a:cubicBezTo>
                    <a:pt x="4040" y="1340288"/>
                    <a:pt x="0" y="1336248"/>
                    <a:pt x="0" y="1331265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841588" cy="1378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0420" y="904875"/>
            <a:ext cx="11064534" cy="110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Front End Frameworks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0420" y="2245049"/>
            <a:ext cx="9913189" cy="121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8"/>
              </a:lnSpc>
            </a:pPr>
            <a:r>
              <a:rPr lang="en-US" sz="2313" spc="-46" dirty="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Front-end frameworks are used to streamline the development of web applications by providing pre-built components, structured architecture, and best practices.</a:t>
            </a:r>
            <a:endParaRPr lang="en-US" sz="2313" u="none" strike="noStrike" spc="-46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7FF5D84-FF50-4B6E-BBDB-396F81332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86" t="41072" r="5672" b="37449"/>
          <a:stretch/>
        </p:blipFill>
        <p:spPr>
          <a:xfrm>
            <a:off x="7162800" y="5905500"/>
            <a:ext cx="2710230" cy="12681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732A34-9264-45C0-92F4-141EB8434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55" r="24966" b="61024"/>
          <a:stretch/>
        </p:blipFill>
        <p:spPr>
          <a:xfrm>
            <a:off x="13402273" y="5681064"/>
            <a:ext cx="1553746" cy="15960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B4C9DF-B493-4D2A-8AF7-2237A4BE8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3" t="65543" r="44168"/>
          <a:stretch/>
        </p:blipFill>
        <p:spPr>
          <a:xfrm>
            <a:off x="10778990" y="6051282"/>
            <a:ext cx="1385192" cy="11763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B600DB-A51A-4D3D-B4D9-0B42CAE4E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53" b="58631"/>
          <a:stretch/>
        </p:blipFill>
        <p:spPr>
          <a:xfrm>
            <a:off x="4433943" y="5591474"/>
            <a:ext cx="2043057" cy="18380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468789-96AA-49AE-9C24-18FF3B927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39578" r="75213" b="31997"/>
          <a:stretch/>
        </p:blipFill>
        <p:spPr>
          <a:xfrm>
            <a:off x="1916977" y="5725456"/>
            <a:ext cx="1719216" cy="17040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BC22D4-C2F6-4DCB-8444-AA41A2A0FE7B}"/>
              </a:ext>
            </a:extLst>
          </p:cNvPr>
          <p:cNvSpPr txBox="1"/>
          <p:nvPr/>
        </p:nvSpPr>
        <p:spPr>
          <a:xfrm>
            <a:off x="2133600" y="8041951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Vue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1D55C-AB97-4532-93F1-83A8F5935D9C}"/>
              </a:ext>
            </a:extLst>
          </p:cNvPr>
          <p:cNvSpPr txBox="1"/>
          <p:nvPr/>
        </p:nvSpPr>
        <p:spPr>
          <a:xfrm>
            <a:off x="5122606" y="801706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BBAA1C-387D-4514-B471-E8F09677706F}"/>
              </a:ext>
            </a:extLst>
          </p:cNvPr>
          <p:cNvSpPr txBox="1"/>
          <p:nvPr/>
        </p:nvSpPr>
        <p:spPr>
          <a:xfrm>
            <a:off x="8111612" y="804195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jQuery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BC1FF6-2694-4800-81EE-7C1E1CEA2428}"/>
              </a:ext>
            </a:extLst>
          </p:cNvPr>
          <p:cNvSpPr txBox="1"/>
          <p:nvPr/>
        </p:nvSpPr>
        <p:spPr>
          <a:xfrm>
            <a:off x="10493523" y="7962900"/>
            <a:ext cx="223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Bootstrap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F91637-B954-40F4-A96E-1C7EBC46BB79}"/>
              </a:ext>
            </a:extLst>
          </p:cNvPr>
          <p:cNvSpPr txBox="1"/>
          <p:nvPr/>
        </p:nvSpPr>
        <p:spPr>
          <a:xfrm>
            <a:off x="13541524" y="7940477"/>
            <a:ext cx="1680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Angular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0349" y="4195766"/>
            <a:ext cx="7074851" cy="789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Back End Development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0187415" y="2041203"/>
            <a:ext cx="7668353" cy="647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400" b="1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Back End refers to the server-side development of the applications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0840745" y="3814603"/>
            <a:ext cx="6990054" cy="661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b="1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Queries the Database and retrieves from DB and presents to user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1029189" y="5773616"/>
            <a:ext cx="5768345" cy="32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2400" b="1" u="none" strike="noStrike" spc="-35" dirty="0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Ensures Data Consistency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58800" y="6282420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201</Words>
  <Application>Microsoft Office PowerPoint</Application>
  <PresentationFormat>Custom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Arial Rounded MT Bold</vt:lpstr>
      <vt:lpstr>Open Sans Extra Bold</vt:lpstr>
      <vt:lpstr>Poppins</vt:lpstr>
      <vt:lpstr>Bahnschrift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cp:lastModifiedBy>DELL</cp:lastModifiedBy>
  <cp:revision>24</cp:revision>
  <dcterms:created xsi:type="dcterms:W3CDTF">2006-08-16T00:00:00Z</dcterms:created>
  <dcterms:modified xsi:type="dcterms:W3CDTF">2025-02-03T06:41:40Z</dcterms:modified>
  <dc:identifier>DAGd66VCiIE</dc:identifier>
</cp:coreProperties>
</file>